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61" r:id="rId6"/>
    <p:sldId id="280" r:id="rId7"/>
    <p:sldId id="259" r:id="rId8"/>
    <p:sldId id="292" r:id="rId9"/>
    <p:sldId id="287" r:id="rId10"/>
    <p:sldId id="288" r:id="rId11"/>
    <p:sldId id="289" r:id="rId12"/>
    <p:sldId id="290" r:id="rId13"/>
    <p:sldId id="291" r:id="rId14"/>
    <p:sldId id="293" r:id="rId15"/>
    <p:sldId id="294" r:id="rId16"/>
    <p:sldId id="296" r:id="rId17"/>
    <p:sldId id="297" r:id="rId18"/>
    <p:sldId id="281" r:id="rId19"/>
    <p:sldId id="282" r:id="rId20"/>
    <p:sldId id="262" r:id="rId21"/>
    <p:sldId id="283" r:id="rId22"/>
    <p:sldId id="263" r:id="rId23"/>
    <p:sldId id="265" r:id="rId24"/>
    <p:sldId id="266" r:id="rId25"/>
    <p:sldId id="270" r:id="rId26"/>
    <p:sldId id="298" r:id="rId27"/>
    <p:sldId id="299" r:id="rId28"/>
    <p:sldId id="267" r:id="rId29"/>
    <p:sldId id="268" r:id="rId30"/>
    <p:sldId id="272" r:id="rId31"/>
    <p:sldId id="271" r:id="rId32"/>
    <p:sldId id="276" r:id="rId33"/>
    <p:sldId id="301" r:id="rId34"/>
    <p:sldId id="275" r:id="rId35"/>
    <p:sldId id="302" r:id="rId36"/>
    <p:sldId id="278" r:id="rId37"/>
    <p:sldId id="300" r:id="rId38"/>
    <p:sldId id="306" r:id="rId39"/>
    <p:sldId id="307" r:id="rId40"/>
    <p:sldId id="304" r:id="rId41"/>
    <p:sldId id="308" r:id="rId42"/>
    <p:sldId id="305" r:id="rId43"/>
    <p:sldId id="312" r:id="rId44"/>
    <p:sldId id="303" r:id="rId45"/>
    <p:sldId id="309" r:id="rId46"/>
    <p:sldId id="310" r:id="rId47"/>
    <p:sldId id="311" r:id="rId48"/>
    <p:sldId id="313" r:id="rId49"/>
    <p:sldId id="316" r:id="rId50"/>
    <p:sldId id="317" r:id="rId51"/>
    <p:sldId id="315" r:id="rId52"/>
    <p:sldId id="314" r:id="rId53"/>
    <p:sldId id="284" r:id="rId54"/>
    <p:sldId id="279" r:id="rId55"/>
    <p:sldId id="285" r:id="rId56"/>
    <p:sldId id="318" r:id="rId57"/>
    <p:sldId id="320" r:id="rId58"/>
    <p:sldId id="31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39A989-6BEE-4AFE-8F7E-18AE12793E37}">
          <p14:sldIdLst>
            <p14:sldId id="256"/>
            <p14:sldId id="257"/>
            <p14:sldId id="258"/>
            <p14:sldId id="260"/>
            <p14:sldId id="261"/>
            <p14:sldId id="280"/>
            <p14:sldId id="259"/>
            <p14:sldId id="292"/>
            <p14:sldId id="287"/>
            <p14:sldId id="288"/>
            <p14:sldId id="289"/>
            <p14:sldId id="290"/>
            <p14:sldId id="291"/>
            <p14:sldId id="293"/>
            <p14:sldId id="294"/>
            <p14:sldId id="296"/>
            <p14:sldId id="297"/>
            <p14:sldId id="281"/>
            <p14:sldId id="282"/>
            <p14:sldId id="262"/>
            <p14:sldId id="283"/>
            <p14:sldId id="263"/>
            <p14:sldId id="265"/>
            <p14:sldId id="266"/>
            <p14:sldId id="270"/>
            <p14:sldId id="298"/>
            <p14:sldId id="299"/>
            <p14:sldId id="267"/>
            <p14:sldId id="268"/>
            <p14:sldId id="272"/>
            <p14:sldId id="271"/>
            <p14:sldId id="276"/>
            <p14:sldId id="301"/>
            <p14:sldId id="275"/>
            <p14:sldId id="302"/>
            <p14:sldId id="278"/>
            <p14:sldId id="300"/>
            <p14:sldId id="306"/>
            <p14:sldId id="307"/>
            <p14:sldId id="304"/>
            <p14:sldId id="308"/>
            <p14:sldId id="305"/>
            <p14:sldId id="312"/>
            <p14:sldId id="303"/>
            <p14:sldId id="309"/>
            <p14:sldId id="310"/>
            <p14:sldId id="311"/>
            <p14:sldId id="313"/>
            <p14:sldId id="316"/>
            <p14:sldId id="317"/>
            <p14:sldId id="315"/>
            <p14:sldId id="314"/>
            <p14:sldId id="284"/>
            <p14:sldId id="279"/>
            <p14:sldId id="285"/>
            <p14:sldId id="318"/>
            <p14:sldId id="320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93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85731" autoAdjust="0"/>
  </p:normalViewPr>
  <p:slideViewPr>
    <p:cSldViewPr snapToGrid="0">
      <p:cViewPr varScale="1">
        <p:scale>
          <a:sx n="114" d="100"/>
          <a:sy n="114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27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AB26D-9570-4715-B5A9-515BD7AD039D}" type="datetimeFigureOut">
              <a:rPr lang="pt-BR" smtClean="0"/>
              <a:t>03/07/2015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14790-2D17-4569-8A6E-4F42BBD9372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9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844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 </a:t>
            </a:r>
            <a:r>
              <a:rPr lang="pt-BR" baseline="0" dirty="0" smtClean="0"/>
              <a:t>aumenta com ângulo</a:t>
            </a:r>
          </a:p>
          <a:p>
            <a:r>
              <a:rPr lang="pt-BR" baseline="0" dirty="0" smtClean="0"/>
              <a:t>Modelo teórico de velocidades das camadas</a:t>
            </a:r>
          </a:p>
          <a:p>
            <a:r>
              <a:rPr lang="pt-BR" baseline="0" dirty="0" smtClean="0"/>
              <a:t>empilhamento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73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55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Modelo</a:t>
            </a:r>
            <a:r>
              <a:rPr lang="pt-BR" baseline="0" dirty="0" smtClean="0"/>
              <a:t> que gerou a sísmica anterior</a:t>
            </a:r>
          </a:p>
          <a:p>
            <a:r>
              <a:rPr lang="pt-BR" baseline="0" dirty="0" smtClean="0"/>
              <a:t>Como fazer a modelagem direta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01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Estimar </a:t>
            </a:r>
            <a:r>
              <a:rPr lang="pt-BR" dirty="0" err="1" smtClean="0"/>
              <a:t>wavelet</a:t>
            </a:r>
            <a:r>
              <a:rPr lang="pt-BR" dirty="0" smtClean="0"/>
              <a:t> via poço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776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Modelagem direta via </a:t>
            </a:r>
            <a:r>
              <a:rPr lang="pt-BR" dirty="0" err="1" smtClean="0"/>
              <a:t>convolução</a:t>
            </a:r>
            <a:endParaRPr lang="pt-BR" dirty="0"/>
          </a:p>
          <a:p>
            <a:r>
              <a:rPr lang="pt-BR" dirty="0" smtClean="0"/>
              <a:t>Modelo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convolucional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38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61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Inversão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401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Função g(.)</a:t>
            </a:r>
            <a:r>
              <a:rPr lang="pt-BR" baseline="0" dirty="0" smtClean="0"/>
              <a:t> faz o cálculo da refletividade e </a:t>
            </a:r>
            <a:r>
              <a:rPr lang="pt-BR" baseline="0" dirty="0" err="1" smtClean="0"/>
              <a:t>convolução</a:t>
            </a:r>
            <a:endParaRPr lang="pt-BR" dirty="0" smtClean="0"/>
          </a:p>
          <a:p>
            <a:r>
              <a:rPr lang="pt-BR" dirty="0" smtClean="0"/>
              <a:t>Domínio discreto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82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4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Pseudo</a:t>
            </a:r>
            <a:r>
              <a:rPr lang="pt-BR" dirty="0" smtClean="0"/>
              <a:t> inversa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63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Fonte</a:t>
            </a:r>
            <a:r>
              <a:rPr lang="pt-BR" baseline="0" dirty="0" smtClean="0"/>
              <a:t> sonora</a:t>
            </a:r>
          </a:p>
          <a:p>
            <a:r>
              <a:rPr lang="pt-BR" baseline="0" dirty="0" smtClean="0"/>
              <a:t>Vários receptores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69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Aproximação</a:t>
            </a:r>
            <a:r>
              <a:rPr lang="pt-BR" baseline="0" dirty="0" smtClean="0"/>
              <a:t> linear r&lt;0.3</a:t>
            </a:r>
            <a:br>
              <a:rPr lang="pt-BR" baseline="0" dirty="0" smtClean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321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Sigma d para</a:t>
            </a:r>
            <a:r>
              <a:rPr lang="pt-BR" baseline="0" dirty="0" smtClean="0"/>
              <a:t> ruído da sísmica</a:t>
            </a:r>
            <a:br>
              <a:rPr lang="pt-BR" baseline="0" dirty="0" smtClean="0"/>
            </a:br>
            <a:r>
              <a:rPr lang="pt-BR" baseline="0" dirty="0" smtClean="0"/>
              <a:t>Sigma m para variância do modelo e correlações impostas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094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Relação</a:t>
            </a:r>
            <a:r>
              <a:rPr lang="pt-BR" baseline="0" dirty="0" smtClean="0"/>
              <a:t> entre </a:t>
            </a:r>
            <a:r>
              <a:rPr lang="pt-BR" baseline="0" dirty="0" err="1" smtClean="0"/>
              <a:t>ud</a:t>
            </a:r>
            <a:r>
              <a:rPr lang="pt-BR" baseline="0" dirty="0" smtClean="0"/>
              <a:t> e um é G linear</a:t>
            </a:r>
            <a:br>
              <a:rPr lang="pt-BR" baseline="0" dirty="0" smtClean="0"/>
            </a:br>
            <a:r>
              <a:rPr lang="pt-BR" baseline="0" dirty="0" smtClean="0"/>
              <a:t>Problema traço a traço, tamanho do problema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89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05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Pensamento inicial</a:t>
            </a:r>
          </a:p>
          <a:p>
            <a:r>
              <a:rPr lang="pt-BR" dirty="0" smtClean="0"/>
              <a:t>Linha</a:t>
            </a:r>
            <a:r>
              <a:rPr lang="pt-BR" baseline="0" dirty="0" smtClean="0"/>
              <a:t> vermelha pode ser torta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0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Incerteza via função de erro não é</a:t>
            </a:r>
            <a:r>
              <a:rPr lang="pt-BR" baseline="0" dirty="0" smtClean="0"/>
              <a:t> correta</a:t>
            </a:r>
            <a:br>
              <a:rPr lang="pt-BR" baseline="0" dirty="0" smtClean="0"/>
            </a:br>
            <a:r>
              <a:rPr lang="pt-BR" baseline="0" dirty="0" smtClean="0"/>
              <a:t>superfície de erro da inversão sísmica muito plana</a:t>
            </a:r>
          </a:p>
          <a:p>
            <a:r>
              <a:rPr lang="pt-BR" baseline="0" dirty="0" smtClean="0"/>
              <a:t>Muitos modelos satisfazem um erro pequeno</a:t>
            </a:r>
          </a:p>
          <a:p>
            <a:r>
              <a:rPr lang="pt-BR" baseline="0" dirty="0" smtClean="0"/>
              <a:t>Necessidade de regularização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254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165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Modelagem espacial lateral</a:t>
            </a:r>
            <a:r>
              <a:rPr lang="pt-BR" baseline="0" dirty="0" smtClean="0"/>
              <a:t> eficiente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672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Correlação</a:t>
            </a:r>
            <a:r>
              <a:rPr lang="pt-BR" baseline="0" dirty="0" smtClean="0"/>
              <a:t> da sísmica sintética não tão boa.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392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Incerteza</a:t>
            </a:r>
            <a:r>
              <a:rPr lang="pt-BR" baseline="0" dirty="0" smtClean="0"/>
              <a:t> geológica é maior</a:t>
            </a:r>
          </a:p>
          <a:p>
            <a:r>
              <a:rPr lang="pt-BR" baseline="0" dirty="0" smtClean="0"/>
              <a:t>Supondo </a:t>
            </a:r>
            <a:r>
              <a:rPr lang="pt-BR" baseline="0" dirty="0" err="1" smtClean="0"/>
              <a:t>wavelet</a:t>
            </a:r>
            <a:r>
              <a:rPr lang="pt-BR" baseline="0" dirty="0" smtClean="0"/>
              <a:t>, horizontes, baixa a incerteza diminui, mas tem outras opções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40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3D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84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code</a:t>
            </a:r>
            <a:r>
              <a:rPr lang="pt-BR" baseline="0" dirty="0" smtClean="0"/>
              <a:t> o </a:t>
            </a:r>
            <a:r>
              <a:rPr lang="pt-BR" baseline="0" dirty="0" err="1" smtClean="0"/>
              <a:t>plot</a:t>
            </a:r>
            <a:r>
              <a:rPr lang="pt-BR" baseline="0" dirty="0" smtClean="0"/>
              <a:t> com diferentes entradas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093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688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Ruídos</a:t>
            </a:r>
          </a:p>
          <a:p>
            <a:r>
              <a:rPr lang="pt-BR" dirty="0" smtClean="0"/>
              <a:t>Sem correlação</a:t>
            </a:r>
            <a:r>
              <a:rPr lang="pt-BR" baseline="0" dirty="0" smtClean="0"/>
              <a:t> lateral</a:t>
            </a:r>
          </a:p>
          <a:p>
            <a:r>
              <a:rPr lang="pt-BR" baseline="0" dirty="0" smtClean="0"/>
              <a:t>Alta correlação com a sísmica original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464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Usa somente alta frequência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005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Menor variância</a:t>
            </a:r>
          </a:p>
          <a:p>
            <a:r>
              <a:rPr lang="pt-BR" dirty="0" smtClean="0"/>
              <a:t>Amostras acumuladas</a:t>
            </a:r>
            <a:r>
              <a:rPr lang="pt-BR" baseline="0" dirty="0" smtClean="0"/>
              <a:t> mais no centro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182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499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Definir uma função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phi</a:t>
            </a:r>
            <a:r>
              <a:rPr lang="pt-BR" baseline="0" dirty="0" smtClean="0"/>
              <a:t> que transforma z(x) em y(x) -&gt; </a:t>
            </a:r>
            <a:r>
              <a:rPr lang="pt-BR" baseline="0" dirty="0" err="1" smtClean="0"/>
              <a:t>phi</a:t>
            </a:r>
            <a:r>
              <a:rPr lang="pt-BR" baseline="0" dirty="0" smtClean="0"/>
              <a:t>(z(x)) = y(x)</a:t>
            </a:r>
          </a:p>
          <a:p>
            <a:r>
              <a:rPr lang="pt-BR" baseline="0" dirty="0" smtClean="0"/>
              <a:t>Amostrar de G(y(</a:t>
            </a:r>
            <a:r>
              <a:rPr lang="pt-BR" baseline="0" dirty="0" err="1" smtClean="0"/>
              <a:t>xu</a:t>
            </a:r>
            <a:r>
              <a:rPr lang="pt-BR" baseline="0" dirty="0" smtClean="0"/>
              <a:t>),sigma(</a:t>
            </a:r>
            <a:r>
              <a:rPr lang="pt-BR" baseline="0" dirty="0" err="1" smtClean="0"/>
              <a:t>xu</a:t>
            </a:r>
            <a:r>
              <a:rPr lang="pt-BR" baseline="0" dirty="0" smtClean="0"/>
              <a:t>))</a:t>
            </a:r>
          </a:p>
          <a:p>
            <a:r>
              <a:rPr lang="pt-BR" dirty="0" smtClean="0"/>
              <a:t>Transformação</a:t>
            </a:r>
            <a:r>
              <a:rPr lang="pt-BR" baseline="0" dirty="0" smtClean="0"/>
              <a:t> </a:t>
            </a:r>
            <a:r>
              <a:rPr lang="pt-BR" baseline="0" dirty="0" smtClean="0"/>
              <a:t>inversa</a:t>
            </a:r>
          </a:p>
          <a:p>
            <a:r>
              <a:rPr lang="pt-BR" baseline="0" dirty="0" smtClean="0"/>
              <a:t>Adicionar simulado aos </a:t>
            </a:r>
            <a:r>
              <a:rPr lang="pt-BR" baseline="0" smtClean="0"/>
              <a:t>dados condicionantes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385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372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Ruídos</a:t>
            </a:r>
          </a:p>
          <a:p>
            <a:r>
              <a:rPr lang="pt-BR" dirty="0" smtClean="0"/>
              <a:t>Sem correlação</a:t>
            </a:r>
            <a:r>
              <a:rPr lang="pt-BR" baseline="0" dirty="0" smtClean="0"/>
              <a:t> lateral</a:t>
            </a:r>
          </a:p>
          <a:p>
            <a:r>
              <a:rPr lang="pt-BR" baseline="0" dirty="0" smtClean="0"/>
              <a:t>Alta correlação com a sísmica original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30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0924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10 iterações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044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 iteração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691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Iterações</a:t>
            </a:r>
            <a:r>
              <a:rPr lang="pt-BR" baseline="0" dirty="0" smtClean="0"/>
              <a:t> 1-9 jogadas fora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723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74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4671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Importância como indicador de hidrocarbonetos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518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028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885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158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1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15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84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82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56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14790-2D17-4569-8A6E-4F42BBD9372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39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71EAE84-DAE6-413E-ABE8-DBAD861B3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6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7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71EAE84-DAE6-413E-ABE8-DBAD861B3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14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71EAE84-DAE6-413E-ABE8-DBAD861B3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5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9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571EAE84-DAE6-413E-ABE8-DBAD861B38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4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7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9D78E-290E-4E56-9D87-5DECD7D2B119}" type="datetimeFigureOut">
              <a:rPr lang="en-US" smtClean="0"/>
              <a:t>7/3/2015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EAE84-DAE6-413E-ABE8-DBAD861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9066"/>
            <a:ext cx="9144000" cy="2945801"/>
          </a:xfrm>
        </p:spPr>
        <p:txBody>
          <a:bodyPr>
            <a:normAutofit/>
          </a:bodyPr>
          <a:lstStyle/>
          <a:p>
            <a:r>
              <a:rPr lang="pt-BR" sz="4800" dirty="0"/>
              <a:t>Modelo Híbrido Bayesiano </a:t>
            </a:r>
            <a:r>
              <a:rPr lang="pt-BR" sz="4800" dirty="0" err="1"/>
              <a:t>Geoestatístico</a:t>
            </a:r>
            <a:r>
              <a:rPr lang="pt-BR" sz="4800" dirty="0"/>
              <a:t> para Modelagem de</a:t>
            </a:r>
            <a:br>
              <a:rPr lang="pt-BR" sz="4800" dirty="0"/>
            </a:br>
            <a:r>
              <a:rPr lang="pt-BR" sz="4800" dirty="0"/>
              <a:t>Incerteza em Inversão Sísmica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5347" y="4750705"/>
            <a:ext cx="6858000" cy="1655762"/>
          </a:xfrm>
        </p:spPr>
        <p:txBody>
          <a:bodyPr/>
          <a:lstStyle/>
          <a:p>
            <a:pPr algn="r"/>
            <a:r>
              <a:rPr lang="pt-BR" sz="2800" dirty="0" smtClean="0"/>
              <a:t>Exame de Qualificação de Doutorado</a:t>
            </a:r>
          </a:p>
          <a:p>
            <a:pPr algn="r"/>
            <a:r>
              <a:rPr lang="pt-BR" sz="2000" dirty="0" smtClean="0"/>
              <a:t>Fernando </a:t>
            </a:r>
            <a:r>
              <a:rPr lang="pt-BR" sz="2000" dirty="0" err="1" smtClean="0"/>
              <a:t>Luis</a:t>
            </a:r>
            <a:r>
              <a:rPr lang="pt-BR" sz="2000" dirty="0" smtClean="0"/>
              <a:t> </a:t>
            </a:r>
            <a:r>
              <a:rPr lang="pt-BR" sz="2000" dirty="0" err="1" smtClean="0"/>
              <a:t>Bordignon</a:t>
            </a:r>
            <a:endParaRPr lang="pt-BR" sz="2000" dirty="0" smtClean="0"/>
          </a:p>
          <a:p>
            <a:pPr algn="r"/>
            <a:r>
              <a:rPr lang="pt-BR" sz="2000" dirty="0" smtClean="0"/>
              <a:t>Orientador: Mauro Roisenberg</a:t>
            </a:r>
            <a:endParaRPr lang="pt-B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8" y="2286000"/>
            <a:ext cx="6268063" cy="36200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8" y="2286000"/>
            <a:ext cx="6268063" cy="36200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9" y="2286000"/>
            <a:ext cx="6268061" cy="36200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9" y="2286000"/>
            <a:ext cx="6268061" cy="36200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61" y="2286000"/>
            <a:ext cx="4762277" cy="36200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02" y="-31709"/>
            <a:ext cx="4531718" cy="3444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6" y="3413087"/>
            <a:ext cx="5982854" cy="3342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84" y="891540"/>
            <a:ext cx="2751276" cy="56358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0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7" y="2278250"/>
            <a:ext cx="7666278" cy="40915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Impedância acústica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9" y="2278251"/>
            <a:ext cx="8547001" cy="4082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 smtClean="0"/>
              <a:t>Wavelet</a:t>
            </a:r>
            <a:endParaRPr lang="pt-BR" i="1" dirty="0"/>
          </a:p>
        </p:txBody>
      </p:sp>
      <p:pic>
        <p:nvPicPr>
          <p:cNvPr id="1026" name="Picture 2" descr="http://www.agilegeoscience.com/storage/post-images/5Hz_ricker_pretty.png?__SQUARESPACE_CACHEVERSION=13866415705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78" y="2841983"/>
            <a:ext cx="4114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2050" name="Picture 2" descr="http://pages.geo.wvu.edu/~jtoro/Petroleum/petroleum_figs/review3/seismic/conv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80303"/>
            <a:ext cx="4572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Introdução</a:t>
            </a:r>
          </a:p>
          <a:p>
            <a:pPr lvl="1"/>
            <a:r>
              <a:rPr lang="pt-BR" dirty="0" smtClean="0"/>
              <a:t>Problema Inverso</a:t>
            </a:r>
          </a:p>
          <a:p>
            <a:pPr lvl="1"/>
            <a:r>
              <a:rPr lang="pt-BR" dirty="0" smtClean="0"/>
              <a:t>Aquisição Sísmica</a:t>
            </a:r>
          </a:p>
          <a:p>
            <a:r>
              <a:rPr lang="pt-BR" dirty="0" smtClean="0"/>
              <a:t>Inversão Sísmica</a:t>
            </a:r>
          </a:p>
          <a:p>
            <a:pPr lvl="1"/>
            <a:r>
              <a:rPr lang="pt-BR" dirty="0" smtClean="0"/>
              <a:t>Modelos Lineares e Não Lineares</a:t>
            </a:r>
          </a:p>
          <a:p>
            <a:pPr lvl="2"/>
            <a:r>
              <a:rPr lang="pt-BR" dirty="0" smtClean="0"/>
              <a:t>MAP</a:t>
            </a:r>
          </a:p>
          <a:p>
            <a:pPr lvl="1"/>
            <a:r>
              <a:rPr lang="pt-BR" dirty="0" smtClean="0"/>
              <a:t>Modelagem de Incerteza</a:t>
            </a:r>
          </a:p>
          <a:p>
            <a:pPr lvl="2"/>
            <a:r>
              <a:rPr lang="pt-BR" i="1" dirty="0" smtClean="0"/>
              <a:t>Global </a:t>
            </a:r>
            <a:r>
              <a:rPr lang="pt-BR" i="1" dirty="0" err="1" smtClean="0"/>
              <a:t>Stochastic</a:t>
            </a:r>
            <a:r>
              <a:rPr lang="pt-BR" i="1" dirty="0" smtClean="0"/>
              <a:t> </a:t>
            </a:r>
            <a:r>
              <a:rPr lang="pt-BR" i="1" dirty="0" err="1" smtClean="0"/>
              <a:t>Inversion</a:t>
            </a:r>
            <a:endParaRPr lang="pt-BR" i="1" dirty="0" smtClean="0"/>
          </a:p>
          <a:p>
            <a:r>
              <a:rPr lang="pt-BR" dirty="0" smtClean="0"/>
              <a:t>Modelo Híbrido</a:t>
            </a:r>
          </a:p>
          <a:p>
            <a:pPr lvl="1"/>
            <a:r>
              <a:rPr lang="pt-BR" dirty="0"/>
              <a:t>Proposta</a:t>
            </a:r>
          </a:p>
          <a:p>
            <a:pPr lvl="1"/>
            <a:r>
              <a:rPr lang="pt-BR" dirty="0" smtClean="0"/>
              <a:t>Resultados</a:t>
            </a:r>
          </a:p>
          <a:p>
            <a:pPr lvl="1"/>
            <a:r>
              <a:rPr lang="pt-BR" dirty="0" smtClean="0"/>
              <a:t>Plano de Trabalho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17" y="2796933"/>
            <a:ext cx="3710440" cy="1204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17" y="5033586"/>
            <a:ext cx="5745166" cy="1374587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Sísmica</a:t>
            </a:r>
          </a:p>
          <a:p>
            <a:pPr lvl="1"/>
            <a:r>
              <a:rPr lang="pt-BR" dirty="0" smtClean="0"/>
              <a:t>Refletividade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Modelo </a:t>
            </a:r>
            <a:r>
              <a:rPr lang="pt-BR" dirty="0" err="1" smtClean="0"/>
              <a:t>convolucional</a:t>
            </a:r>
            <a:endParaRPr lang="pt-BR" dirty="0" smtClean="0"/>
          </a:p>
          <a:p>
            <a:pPr lvl="2"/>
            <a:r>
              <a:rPr lang="pt-BR" dirty="0" smtClean="0"/>
              <a:t>Sísmica sintética: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890" y="1980986"/>
            <a:ext cx="8100952" cy="419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534275" y="1686926"/>
            <a:ext cx="2282190" cy="4778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Relação entre modelo e dados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Discreto: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71" y="2408286"/>
            <a:ext cx="3687404" cy="1084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39" y="4310998"/>
            <a:ext cx="2753646" cy="13793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Inversão linear: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Problemas:</a:t>
            </a:r>
          </a:p>
          <a:p>
            <a:pPr lvl="1"/>
            <a:r>
              <a:rPr lang="pt-BR" dirty="0" smtClean="0"/>
              <a:t>Existência</a:t>
            </a:r>
          </a:p>
          <a:p>
            <a:pPr lvl="1"/>
            <a:r>
              <a:rPr lang="pt-BR" dirty="0" smtClean="0"/>
              <a:t>Unicidade</a:t>
            </a:r>
          </a:p>
          <a:p>
            <a:pPr lvl="1"/>
            <a:r>
              <a:rPr lang="pt-BR" dirty="0" smtClean="0"/>
              <a:t>Estabilidade</a:t>
            </a:r>
          </a:p>
          <a:p>
            <a:pPr lvl="1"/>
            <a:r>
              <a:rPr lang="pt-BR" dirty="0" smtClean="0"/>
              <a:t>Robustez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30" y="2644161"/>
            <a:ext cx="1801783" cy="902557"/>
          </a:xfrm>
          <a:prstGeom prst="rect">
            <a:avLst/>
          </a:prstGeom>
        </p:spPr>
      </p:pic>
      <p:pic>
        <p:nvPicPr>
          <p:cNvPr id="1028" name="Picture 4" descr="http://latex.codecogs.com/gif.latex?%5Cdpi%7B300%7D%20%5Chuge%20%5Cmathbf%7Br%7D%20%3D%20%5Cmathbf%7BG%7D%5E%7B-1%7D%5Cmathbf%7Bd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61" y="2723507"/>
            <a:ext cx="2322871" cy="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208217" y="2453023"/>
            <a:ext cx="560439" cy="1284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Inversão linear: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Problemas:</a:t>
            </a:r>
          </a:p>
          <a:p>
            <a:pPr lvl="1"/>
            <a:r>
              <a:rPr lang="pt-BR" dirty="0" smtClean="0"/>
              <a:t>Inserir conhecimento</a:t>
            </a:r>
          </a:p>
          <a:p>
            <a:pPr lvl="1"/>
            <a:r>
              <a:rPr lang="pt-BR" dirty="0" smtClean="0"/>
              <a:t>Solução suavizada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65" y="2644160"/>
            <a:ext cx="1801783" cy="90255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610907" y="2453022"/>
            <a:ext cx="560439" cy="1284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22" y="2821701"/>
            <a:ext cx="3614779" cy="5474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linear:</a:t>
            </a:r>
          </a:p>
          <a:p>
            <a:pPr lvl="1"/>
            <a:r>
              <a:rPr lang="pt-BR" dirty="0" smtClean="0"/>
              <a:t>MAP (</a:t>
            </a:r>
            <a:r>
              <a:rPr lang="pt-BR" dirty="0" err="1" smtClean="0"/>
              <a:t>Buland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Omre</a:t>
            </a:r>
            <a:r>
              <a:rPr lang="pt-BR" dirty="0" smtClean="0"/>
              <a:t>, 2003 </a:t>
            </a:r>
            <a:r>
              <a:rPr lang="pt-BR" dirty="0"/>
              <a:t>a)</a:t>
            </a:r>
            <a:endParaRPr lang="pt-BR" dirty="0" smtClean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Assume-se distribuição Gaussiana</a:t>
            </a:r>
          </a:p>
          <a:p>
            <a:pPr lvl="1"/>
            <a:r>
              <a:rPr lang="pt-BR" i="1" dirty="0" err="1"/>
              <a:t>Wavelet</a:t>
            </a:r>
            <a:r>
              <a:rPr lang="pt-BR" dirty="0"/>
              <a:t> </a:t>
            </a:r>
            <a:r>
              <a:rPr lang="pt-BR" dirty="0" smtClean="0"/>
              <a:t>conhecida</a:t>
            </a:r>
          </a:p>
          <a:p>
            <a:pPr lvl="1"/>
            <a:r>
              <a:rPr lang="pt-BR" dirty="0" smtClean="0"/>
              <a:t>Possível inserir conhecimento</a:t>
            </a:r>
          </a:p>
          <a:p>
            <a:pPr lvl="2"/>
            <a:r>
              <a:rPr lang="pt-BR" dirty="0" smtClean="0"/>
              <a:t>Variâncias</a:t>
            </a:r>
          </a:p>
          <a:p>
            <a:pPr lvl="2"/>
            <a:r>
              <a:rPr lang="pt-BR" dirty="0" smtClean="0"/>
              <a:t>Correlações</a:t>
            </a:r>
          </a:p>
          <a:p>
            <a:pPr lvl="2"/>
            <a:r>
              <a:rPr lang="pt-BR" dirty="0" smtClean="0"/>
              <a:t>Modelo de baixa frequência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59" y="2889017"/>
            <a:ext cx="2780071" cy="920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84" y="2820587"/>
            <a:ext cx="2813462" cy="91321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366260" y="2889016"/>
            <a:ext cx="685800" cy="920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linear:</a:t>
            </a:r>
          </a:p>
          <a:p>
            <a:pPr lvl="1"/>
            <a:r>
              <a:rPr lang="pt-BR" dirty="0" smtClean="0"/>
              <a:t>MAP (</a:t>
            </a:r>
            <a:r>
              <a:rPr lang="pt-BR" dirty="0" err="1" smtClean="0"/>
              <a:t>Buland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Omre</a:t>
            </a:r>
            <a:r>
              <a:rPr lang="pt-BR" dirty="0" smtClean="0"/>
              <a:t>, 2003 </a:t>
            </a:r>
            <a:r>
              <a:rPr lang="pt-BR" dirty="0"/>
              <a:t>a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Traço a traço</a:t>
            </a:r>
          </a:p>
          <a:p>
            <a:pPr lvl="2"/>
            <a:r>
              <a:rPr lang="pt-BR" dirty="0" smtClean="0"/>
              <a:t>Analítica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02" y="4969635"/>
            <a:ext cx="4164596" cy="914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83" y="3308428"/>
            <a:ext cx="3643734" cy="789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045" y="4098211"/>
            <a:ext cx="1765909" cy="6952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linear:</a:t>
            </a:r>
          </a:p>
          <a:p>
            <a:pPr lvl="1"/>
            <a:r>
              <a:rPr lang="pt-BR" dirty="0" smtClean="0"/>
              <a:t>MAP (</a:t>
            </a:r>
            <a:r>
              <a:rPr lang="pt-BR" dirty="0" err="1" smtClean="0"/>
              <a:t>Buland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Omre</a:t>
            </a:r>
            <a:r>
              <a:rPr lang="pt-BR" dirty="0" smtClean="0"/>
              <a:t>, 2003 </a:t>
            </a:r>
            <a:r>
              <a:rPr lang="pt-BR" dirty="0"/>
              <a:t>a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Posterior:</a:t>
            </a: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4648493"/>
            <a:ext cx="8360229" cy="1747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" y="3299565"/>
            <a:ext cx="7750628" cy="8917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3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Inversão não linear</a:t>
            </a:r>
          </a:p>
          <a:p>
            <a:r>
              <a:rPr lang="pt-BR" dirty="0" smtClean="0"/>
              <a:t>Otimização</a:t>
            </a:r>
          </a:p>
          <a:p>
            <a:pPr lvl="1"/>
            <a:r>
              <a:rPr lang="pt-BR" dirty="0"/>
              <a:t>Algoritmos genéticos (</a:t>
            </a:r>
            <a:r>
              <a:rPr lang="pt-BR" dirty="0" err="1"/>
              <a:t>Mallick</a:t>
            </a:r>
            <a:r>
              <a:rPr lang="pt-BR" dirty="0"/>
              <a:t>, 1995</a:t>
            </a:r>
            <a:r>
              <a:rPr lang="pt-BR" dirty="0" smtClean="0"/>
              <a:t>)</a:t>
            </a:r>
          </a:p>
          <a:p>
            <a:pPr lvl="1"/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/>
              <a:t> </a:t>
            </a:r>
            <a:r>
              <a:rPr lang="pt-BR" dirty="0"/>
              <a:t>(</a:t>
            </a:r>
            <a:r>
              <a:rPr lang="pt-BR" dirty="0" err="1"/>
              <a:t>Ma</a:t>
            </a:r>
            <a:r>
              <a:rPr lang="pt-BR" dirty="0"/>
              <a:t>, 2002)</a:t>
            </a:r>
            <a:endParaRPr lang="pt-BR" dirty="0" smtClean="0"/>
          </a:p>
          <a:p>
            <a:pPr lvl="1"/>
            <a:r>
              <a:rPr lang="pt-BR" dirty="0" smtClean="0"/>
              <a:t>Enxame </a:t>
            </a:r>
            <a:r>
              <a:rPr lang="pt-BR" dirty="0"/>
              <a:t>de partículas (</a:t>
            </a:r>
            <a:r>
              <a:rPr lang="pt-BR" dirty="0" err="1"/>
              <a:t>Zhe</a:t>
            </a:r>
            <a:r>
              <a:rPr lang="pt-BR" dirty="0"/>
              <a:t> e </a:t>
            </a:r>
            <a:r>
              <a:rPr lang="pt-BR" dirty="0" err="1"/>
              <a:t>Hanming</a:t>
            </a:r>
            <a:r>
              <a:rPr lang="pt-BR" dirty="0"/>
              <a:t>, 2013</a:t>
            </a:r>
            <a:r>
              <a:rPr lang="pt-BR" dirty="0" smtClean="0"/>
              <a:t>)</a:t>
            </a:r>
          </a:p>
          <a:p>
            <a:r>
              <a:rPr lang="pt-BR" dirty="0" smtClean="0"/>
              <a:t>Ajuste ao ruído</a:t>
            </a:r>
          </a:p>
          <a:p>
            <a:pPr lvl="1"/>
            <a:r>
              <a:rPr lang="pt-BR" dirty="0" smtClean="0"/>
              <a:t>Regularização na função objetivo</a:t>
            </a:r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72" y="2547630"/>
            <a:ext cx="4675700" cy="1080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75" y="3628308"/>
            <a:ext cx="6275438" cy="27724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02484"/>
          </a:xfrm>
        </p:spPr>
        <p:txBody>
          <a:bodyPr/>
          <a:lstStyle/>
          <a:p>
            <a:r>
              <a:rPr lang="pt-BR" dirty="0" smtClean="0"/>
              <a:t>Sistemas físicos</a:t>
            </a:r>
          </a:p>
          <a:p>
            <a:pPr lvl="1"/>
            <a:r>
              <a:rPr lang="pt-BR" dirty="0" smtClean="0"/>
              <a:t>Medidas</a:t>
            </a:r>
          </a:p>
          <a:p>
            <a:pPr lvl="1"/>
            <a:r>
              <a:rPr lang="pt-BR" dirty="0" smtClean="0"/>
              <a:t>Modelo</a:t>
            </a:r>
          </a:p>
          <a:p>
            <a:endParaRPr lang="pt-BR" dirty="0"/>
          </a:p>
          <a:p>
            <a:pPr lvl="1"/>
            <a:endParaRPr lang="pt-B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64001" y="5292159"/>
            <a:ext cx="609203" cy="767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52474" y="5292159"/>
            <a:ext cx="609203" cy="767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0946" y="5292159"/>
            <a:ext cx="609203" cy="767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78" y="4873762"/>
            <a:ext cx="1374419" cy="138699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657601"/>
            <a:ext cx="7886700" cy="140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Exemplo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864287" y="4873762"/>
            <a:ext cx="1810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/>
              <a:t>=g(</a:t>
            </a:r>
            <a:endParaRPr lang="pt-BR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8082610" y="4876426"/>
            <a:ext cx="5606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/>
              <a:t>)</a:t>
            </a:r>
            <a:endParaRPr lang="pt-BR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Enxame </a:t>
            </a:r>
            <a:r>
              <a:rPr lang="pt-BR" dirty="0"/>
              <a:t>de partículas (PSO) (Martínez et al., 2010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Adaptado para incerteza</a:t>
            </a:r>
          </a:p>
          <a:p>
            <a:pPr lvl="2"/>
            <a:r>
              <a:rPr lang="pt-BR" dirty="0" smtClean="0"/>
              <a:t>Não linear</a:t>
            </a:r>
          </a:p>
          <a:p>
            <a:pPr lvl="2"/>
            <a:r>
              <a:rPr lang="pt-BR" dirty="0" smtClean="0"/>
              <a:t>Incerteza via função de erro</a:t>
            </a:r>
          </a:p>
          <a:p>
            <a:pPr lvl="2"/>
            <a:endParaRPr lang="pt-BR" dirty="0"/>
          </a:p>
          <a:p>
            <a:pPr lvl="1"/>
            <a:r>
              <a:rPr lang="pt-BR" dirty="0" smtClean="0"/>
              <a:t>Algoritmos genéticos </a:t>
            </a:r>
            <a:r>
              <a:rPr lang="it-IT" dirty="0"/>
              <a:t>(Sen e Stoffa, </a:t>
            </a:r>
            <a:r>
              <a:rPr lang="it-IT" dirty="0" smtClean="0"/>
              <a:t>1995)</a:t>
            </a:r>
          </a:p>
          <a:p>
            <a:pPr lvl="2"/>
            <a:r>
              <a:rPr lang="it-IT" dirty="0" smtClean="0"/>
              <a:t>Várias execuções</a:t>
            </a:r>
          </a:p>
          <a:p>
            <a:pPr lvl="2"/>
            <a:r>
              <a:rPr lang="it-IT" dirty="0" smtClean="0"/>
              <a:t>Sem adaptação para modelar incerteza</a:t>
            </a:r>
          </a:p>
          <a:p>
            <a:pPr lvl="2"/>
            <a:r>
              <a:rPr lang="pt-BR" dirty="0" smtClean="0"/>
              <a:t>Mínimos locais = Incerteza</a:t>
            </a:r>
          </a:p>
          <a:p>
            <a:pPr lvl="2"/>
            <a:r>
              <a:rPr lang="pt-BR" dirty="0" smtClean="0"/>
              <a:t>Não funcion</a:t>
            </a:r>
            <a:r>
              <a:rPr lang="pt-BR" dirty="0"/>
              <a:t>a </a:t>
            </a:r>
            <a:r>
              <a:rPr lang="pt-BR" dirty="0" smtClean="0"/>
              <a:t>bem (Martínez; </a:t>
            </a:r>
            <a:r>
              <a:rPr lang="pt-BR" dirty="0" err="1"/>
              <a:t>Muñiz</a:t>
            </a:r>
            <a:r>
              <a:rPr lang="pt-BR" dirty="0"/>
              <a:t> e </a:t>
            </a:r>
            <a:r>
              <a:rPr lang="pt-BR" dirty="0" err="1" smtClean="0"/>
              <a:t>Tompkins</a:t>
            </a:r>
            <a:r>
              <a:rPr lang="pt-BR" dirty="0" smtClean="0"/>
              <a:t>, 2012</a:t>
            </a:r>
            <a:r>
              <a:rPr lang="pt-BR" dirty="0"/>
              <a:t>)</a:t>
            </a:r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r>
              <a:rPr lang="pt-BR" dirty="0"/>
              <a:t>Estocástica (Figueiredo et al</a:t>
            </a:r>
            <a:r>
              <a:rPr lang="pt-BR" dirty="0" smtClean="0"/>
              <a:t>., 2013)</a:t>
            </a:r>
          </a:p>
          <a:p>
            <a:pPr lvl="1"/>
            <a:r>
              <a:rPr lang="pt-BR" dirty="0" smtClean="0"/>
              <a:t>MCMC + </a:t>
            </a:r>
            <a:r>
              <a:rPr lang="pt-BR" dirty="0" err="1" smtClean="0"/>
              <a:t>Gibbs</a:t>
            </a:r>
            <a:endParaRPr lang="pt-BR" dirty="0" smtClean="0"/>
          </a:p>
          <a:p>
            <a:pPr lvl="1"/>
            <a:r>
              <a:rPr lang="pt-BR" dirty="0" smtClean="0"/>
              <a:t>Modelagem do MAP</a:t>
            </a:r>
          </a:p>
          <a:p>
            <a:pPr lvl="1"/>
            <a:r>
              <a:rPr lang="pt-BR" dirty="0" smtClean="0"/>
              <a:t>Outras fontes de incerteza</a:t>
            </a:r>
          </a:p>
          <a:p>
            <a:pPr lvl="2"/>
            <a:r>
              <a:rPr lang="pt-BR" i="1" dirty="0" err="1" smtClean="0"/>
              <a:t>Wavelet</a:t>
            </a:r>
            <a:endParaRPr lang="pt-BR" i="1" dirty="0" smtClean="0"/>
          </a:p>
          <a:p>
            <a:pPr lvl="2"/>
            <a:r>
              <a:rPr lang="pt-BR" dirty="0" smtClean="0"/>
              <a:t>Covariâncias</a:t>
            </a:r>
          </a:p>
          <a:p>
            <a:pPr lvl="2"/>
            <a:r>
              <a:rPr lang="pt-BR" dirty="0" smtClean="0"/>
              <a:t>Médias</a:t>
            </a:r>
          </a:p>
          <a:p>
            <a:pPr lvl="2"/>
            <a:endParaRPr lang="pt-BR" dirty="0"/>
          </a:p>
          <a:p>
            <a:pPr lvl="1"/>
            <a:r>
              <a:rPr lang="pt-BR" dirty="0" smtClean="0"/>
              <a:t>Alto custo para gerar amostras</a:t>
            </a:r>
          </a:p>
          <a:p>
            <a:pPr lvl="1"/>
            <a:r>
              <a:rPr lang="pt-BR" dirty="0" smtClean="0"/>
              <a:t>Estatísticas das amostras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GSI (Soares</a:t>
            </a:r>
            <a:r>
              <a:rPr lang="pt-BR" dirty="0"/>
              <a:t>; Diet e </a:t>
            </a:r>
            <a:r>
              <a:rPr lang="pt-BR" dirty="0" smtClean="0"/>
              <a:t>Guerreiro, 2007</a:t>
            </a:r>
            <a:r>
              <a:rPr lang="pt-BR" dirty="0"/>
              <a:t>)</a:t>
            </a:r>
            <a:endParaRPr lang="pt-BR" dirty="0" smtClean="0"/>
          </a:p>
          <a:p>
            <a:pPr lvl="2"/>
            <a:r>
              <a:rPr lang="pt-BR" dirty="0" smtClean="0"/>
              <a:t>Simulação utilizando </a:t>
            </a:r>
            <a:r>
              <a:rPr lang="pt-BR" dirty="0" err="1" smtClean="0"/>
              <a:t>variograma</a:t>
            </a:r>
            <a:r>
              <a:rPr lang="pt-BR" dirty="0" smtClean="0"/>
              <a:t> </a:t>
            </a:r>
            <a:r>
              <a:rPr lang="pt-BR" dirty="0" err="1" smtClean="0"/>
              <a:t>Krigagem</a:t>
            </a:r>
            <a:endParaRPr lang="pt-BR" dirty="0" smtClean="0"/>
          </a:p>
          <a:p>
            <a:pPr lvl="3"/>
            <a:r>
              <a:rPr lang="pt-BR" dirty="0" smtClean="0"/>
              <a:t>Modelagem espacial</a:t>
            </a:r>
          </a:p>
          <a:p>
            <a:pPr lvl="2"/>
            <a:r>
              <a:rPr lang="pt-BR" dirty="0" smtClean="0"/>
              <a:t>Combinação de blocos simulados</a:t>
            </a:r>
          </a:p>
          <a:p>
            <a:pPr lvl="3"/>
            <a:r>
              <a:rPr lang="pt-BR" dirty="0" smtClean="0"/>
              <a:t>Aceitação por função de erro</a:t>
            </a:r>
          </a:p>
          <a:p>
            <a:pPr lvl="3"/>
            <a:r>
              <a:rPr lang="pt-BR" dirty="0" smtClean="0"/>
              <a:t>Reprodução de histogramas e </a:t>
            </a:r>
            <a:r>
              <a:rPr lang="pt-BR" dirty="0" err="1" smtClean="0"/>
              <a:t>variogramas</a:t>
            </a:r>
            <a:endParaRPr lang="pt-BR" dirty="0" smtClean="0"/>
          </a:p>
          <a:p>
            <a:pPr lvl="2"/>
            <a:r>
              <a:rPr lang="pt-BR" dirty="0" smtClean="0"/>
              <a:t>Simulação conjunta de propriedades</a:t>
            </a:r>
          </a:p>
          <a:p>
            <a:pPr lvl="2"/>
            <a:r>
              <a:rPr lang="pt-BR" dirty="0" smtClean="0"/>
              <a:t>Iterações</a:t>
            </a:r>
          </a:p>
          <a:p>
            <a:pPr lvl="3"/>
            <a:r>
              <a:rPr lang="pt-BR" dirty="0" smtClean="0"/>
              <a:t>Simulações descartadas</a:t>
            </a:r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GSI (Soares; Diet e Guerreiro, 2007)</a:t>
            </a:r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214533"/>
            <a:ext cx="7715250" cy="35623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Avaliação de </a:t>
            </a:r>
            <a:r>
              <a:rPr lang="pt-BR" dirty="0"/>
              <a:t>incerteza </a:t>
            </a:r>
            <a:r>
              <a:rPr lang="pt-BR" dirty="0" smtClean="0"/>
              <a:t>(Scheidt </a:t>
            </a:r>
            <a:r>
              <a:rPr lang="pt-BR" dirty="0"/>
              <a:t>e </a:t>
            </a:r>
            <a:r>
              <a:rPr lang="pt-BR" dirty="0" err="1" smtClean="0"/>
              <a:t>Caers</a:t>
            </a:r>
            <a:r>
              <a:rPr lang="pt-BR" dirty="0" smtClean="0"/>
              <a:t>, 2009</a:t>
            </a:r>
            <a:r>
              <a:rPr lang="pt-BR" dirty="0"/>
              <a:t>)</a:t>
            </a:r>
            <a:endParaRPr lang="pt-BR" dirty="0" smtClean="0"/>
          </a:p>
          <a:p>
            <a:pPr lvl="2"/>
            <a:r>
              <a:rPr lang="pt-BR" dirty="0" smtClean="0"/>
              <a:t>Seleção de modelos próximos </a:t>
            </a:r>
          </a:p>
          <a:p>
            <a:pPr lvl="3"/>
            <a:r>
              <a:rPr lang="pt-BR" dirty="0" smtClean="0"/>
              <a:t>MDS + Agrupamento</a:t>
            </a:r>
          </a:p>
          <a:p>
            <a:pPr lvl="2"/>
            <a:r>
              <a:rPr lang="pt-BR" dirty="0" smtClean="0"/>
              <a:t>Não faz inversão</a:t>
            </a:r>
          </a:p>
          <a:p>
            <a:pPr lvl="2"/>
            <a:r>
              <a:rPr lang="pt-BR" dirty="0" smtClean="0"/>
              <a:t>Alternativa parecida com o PCA</a:t>
            </a:r>
          </a:p>
          <a:p>
            <a:pPr lvl="3"/>
            <a:r>
              <a:rPr lang="pt-BR" dirty="0" smtClean="0"/>
              <a:t>Mesmo custo</a:t>
            </a:r>
          </a:p>
          <a:p>
            <a:pPr lvl="2"/>
            <a:r>
              <a:rPr lang="pt-BR" dirty="0" smtClean="0"/>
              <a:t>Análise de sensibilidade</a:t>
            </a:r>
          </a:p>
          <a:p>
            <a:pPr lvl="3"/>
            <a:r>
              <a:rPr lang="pt-BR" dirty="0" smtClean="0"/>
              <a:t>Modelar incerteza nas entradas</a:t>
            </a:r>
          </a:p>
          <a:p>
            <a:pPr lvl="3"/>
            <a:endParaRPr lang="pt-BR" dirty="0" smtClean="0"/>
          </a:p>
          <a:p>
            <a:pPr lvl="3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Inversão Sísmica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Avaliação de </a:t>
            </a:r>
            <a:r>
              <a:rPr lang="pt-BR" dirty="0"/>
              <a:t>incerteza </a:t>
            </a:r>
            <a:r>
              <a:rPr lang="pt-BR" dirty="0" smtClean="0"/>
              <a:t>(Scheidt </a:t>
            </a:r>
            <a:r>
              <a:rPr lang="pt-BR" dirty="0"/>
              <a:t>e </a:t>
            </a:r>
            <a:r>
              <a:rPr lang="pt-BR" dirty="0" err="1" smtClean="0"/>
              <a:t>Caers</a:t>
            </a:r>
            <a:r>
              <a:rPr lang="pt-BR" dirty="0" smtClean="0"/>
              <a:t>, 2009</a:t>
            </a:r>
            <a:r>
              <a:rPr lang="pt-BR" dirty="0"/>
              <a:t>)</a:t>
            </a:r>
            <a:endParaRPr lang="pt-BR" dirty="0" smtClean="0"/>
          </a:p>
          <a:p>
            <a:pPr lvl="3"/>
            <a:endParaRPr lang="pt-BR" dirty="0" smtClean="0"/>
          </a:p>
          <a:p>
            <a:pPr lvl="3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64" y="3170747"/>
            <a:ext cx="4804472" cy="36061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 modelagem de incerteza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Método intermediário</a:t>
            </a:r>
          </a:p>
          <a:p>
            <a:pPr lvl="2"/>
            <a:r>
              <a:rPr lang="pt-BR" dirty="0" smtClean="0"/>
              <a:t>Regularização do MAP</a:t>
            </a:r>
          </a:p>
          <a:p>
            <a:pPr lvl="2"/>
            <a:r>
              <a:rPr lang="pt-BR" dirty="0" smtClean="0"/>
              <a:t>Aproveitar resultado rápido</a:t>
            </a:r>
          </a:p>
          <a:p>
            <a:pPr lvl="1"/>
            <a:r>
              <a:rPr lang="pt-BR" dirty="0" smtClean="0"/>
              <a:t>Cooperação com Soares</a:t>
            </a:r>
          </a:p>
          <a:p>
            <a:pPr lvl="2"/>
            <a:r>
              <a:rPr lang="pt-BR" dirty="0" smtClean="0"/>
              <a:t>Simulação sequencial direta baseada no MAP</a:t>
            </a:r>
          </a:p>
          <a:p>
            <a:pPr lvl="3"/>
            <a:r>
              <a:rPr lang="pt-BR" dirty="0" smtClean="0"/>
              <a:t>Aplicar MAP</a:t>
            </a:r>
          </a:p>
          <a:p>
            <a:pPr lvl="3"/>
            <a:r>
              <a:rPr lang="pt-BR" dirty="0" smtClean="0"/>
              <a:t>SSD com imagem secundária</a:t>
            </a:r>
          </a:p>
          <a:p>
            <a:pPr lvl="3"/>
            <a:r>
              <a:rPr lang="pt-BR" dirty="0" smtClean="0"/>
              <a:t>Evitar iterações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Resultado do MAP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13" y="2179407"/>
            <a:ext cx="7323373" cy="46785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Filtrar &lt;8Hz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32" y="2131018"/>
            <a:ext cx="7846028" cy="4942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Filtrar &gt;8Hz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17" y="2549329"/>
            <a:ext cx="4190074" cy="3503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6" y="2549329"/>
            <a:ext cx="4190074" cy="35038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02484"/>
          </a:xfrm>
        </p:spPr>
        <p:txBody>
          <a:bodyPr/>
          <a:lstStyle/>
          <a:p>
            <a:r>
              <a:rPr lang="pt-BR" dirty="0" smtClean="0"/>
              <a:t>Sistemas físicos</a:t>
            </a:r>
          </a:p>
          <a:p>
            <a:pPr lvl="1"/>
            <a:r>
              <a:rPr lang="pt-BR" dirty="0" smtClean="0"/>
              <a:t>Medidas</a:t>
            </a:r>
          </a:p>
          <a:p>
            <a:pPr lvl="1"/>
            <a:r>
              <a:rPr lang="pt-BR" dirty="0" smtClean="0"/>
              <a:t>Modelo</a:t>
            </a:r>
          </a:p>
          <a:p>
            <a:endParaRPr lang="pt-BR" dirty="0"/>
          </a:p>
          <a:p>
            <a:pPr lvl="1"/>
            <a:endParaRPr lang="pt-BR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657601"/>
            <a:ext cx="7886700" cy="140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Exemplo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278742" y="4873762"/>
            <a:ext cx="3650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/>
              <a:t>d=g(m)</a:t>
            </a:r>
            <a:endParaRPr lang="pt-BR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err="1" smtClean="0"/>
              <a:t>Horizontalização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6" y="2286000"/>
            <a:ext cx="5966848" cy="45581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err="1" smtClean="0"/>
              <a:t>Horizontalização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85" y="2388609"/>
            <a:ext cx="7252230" cy="43882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SSD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74" y="2629321"/>
            <a:ext cx="7084252" cy="3731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Fluxo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05" y="1825624"/>
            <a:ext cx="6912242" cy="45592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Resultado do MAP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08" y="2409655"/>
            <a:ext cx="7036262" cy="44951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Resultado do SSD – Média 20 realizações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" y="2224006"/>
            <a:ext cx="8178865" cy="49284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Resultado da Proposta – Média 20 realizações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" y="2239506"/>
            <a:ext cx="8140286" cy="49052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Resultado SSD 1 iteração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0" y="2286000"/>
            <a:ext cx="7904135" cy="47629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 de Trabalho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Elástica</a:t>
            </a:r>
          </a:p>
          <a:p>
            <a:pPr lvl="1"/>
            <a:r>
              <a:rPr lang="pt-BR" dirty="0" err="1" smtClean="0"/>
              <a:t>Vp</a:t>
            </a:r>
            <a:r>
              <a:rPr lang="pt-BR" dirty="0" smtClean="0"/>
              <a:t>, </a:t>
            </a:r>
            <a:r>
              <a:rPr lang="pt-BR" dirty="0" err="1" smtClean="0"/>
              <a:t>Vs</a:t>
            </a:r>
            <a:r>
              <a:rPr lang="pt-BR" dirty="0"/>
              <a:t> </a:t>
            </a:r>
            <a:r>
              <a:rPr lang="pt-BR" dirty="0" smtClean="0"/>
              <a:t>e densidade</a:t>
            </a:r>
          </a:p>
          <a:p>
            <a:r>
              <a:rPr lang="pt-BR" dirty="0" smtClean="0"/>
              <a:t>Análise de Incertezas Geológicas</a:t>
            </a:r>
          </a:p>
          <a:p>
            <a:pPr lvl="1"/>
            <a:r>
              <a:rPr lang="pt-BR" i="1" dirty="0" smtClean="0"/>
              <a:t>Multidimensional </a:t>
            </a:r>
            <a:r>
              <a:rPr lang="pt-BR" i="1" dirty="0" err="1" smtClean="0"/>
              <a:t>Scaling</a:t>
            </a:r>
            <a:r>
              <a:rPr lang="pt-BR" dirty="0" smtClean="0"/>
              <a:t> (MDS)</a:t>
            </a:r>
          </a:p>
          <a:p>
            <a:pPr lvl="1"/>
            <a:r>
              <a:rPr lang="pt-BR" dirty="0" smtClean="0"/>
              <a:t>Análise de sensibilidade</a:t>
            </a:r>
          </a:p>
          <a:p>
            <a:pPr lvl="2"/>
            <a:r>
              <a:rPr lang="pt-BR" i="1" dirty="0" err="1" smtClean="0"/>
              <a:t>Wavelets</a:t>
            </a:r>
            <a:endParaRPr lang="pt-BR" i="1" dirty="0" smtClean="0"/>
          </a:p>
          <a:p>
            <a:pPr lvl="2"/>
            <a:r>
              <a:rPr lang="pt-BR" dirty="0" smtClean="0"/>
              <a:t>Horizontes</a:t>
            </a:r>
          </a:p>
          <a:p>
            <a:pPr lvl="2"/>
            <a:r>
              <a:rPr lang="pt-BR" dirty="0" smtClean="0"/>
              <a:t>Parâmetros do </a:t>
            </a:r>
            <a:r>
              <a:rPr lang="pt-BR" dirty="0" err="1" smtClean="0"/>
              <a:t>Variograma</a:t>
            </a:r>
            <a:endParaRPr lang="pt-BR" dirty="0" smtClean="0"/>
          </a:p>
          <a:p>
            <a:pPr lvl="2"/>
            <a:r>
              <a:rPr lang="pt-BR" dirty="0" smtClean="0"/>
              <a:t>Modelos de Baixa Frequência</a:t>
            </a:r>
          </a:p>
          <a:p>
            <a:r>
              <a:rPr lang="pt-BR" dirty="0" smtClean="0"/>
              <a:t>Testes e Comparações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 de Trabalho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Elástica</a:t>
            </a:r>
          </a:p>
          <a:p>
            <a:pPr lvl="1"/>
            <a:r>
              <a:rPr lang="pt-BR" dirty="0" err="1" smtClean="0"/>
              <a:t>Vp</a:t>
            </a:r>
            <a:r>
              <a:rPr lang="pt-BR" dirty="0" smtClean="0"/>
              <a:t>, </a:t>
            </a:r>
            <a:r>
              <a:rPr lang="pt-BR" dirty="0" err="1" smtClean="0"/>
              <a:t>Vs</a:t>
            </a:r>
            <a:r>
              <a:rPr lang="pt-BR" dirty="0"/>
              <a:t> </a:t>
            </a:r>
            <a:r>
              <a:rPr lang="pt-BR" dirty="0" smtClean="0"/>
              <a:t>e densidade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2" y="0"/>
            <a:ext cx="4531718" cy="3444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4" y="3515080"/>
            <a:ext cx="5982854" cy="3342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7350" y="3917950"/>
            <a:ext cx="508000" cy="2806700"/>
          </a:xfrm>
          <a:prstGeom prst="rect">
            <a:avLst/>
          </a:prstGeom>
          <a:solidFill>
            <a:srgbClr val="F2A93E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3435350" y="3917950"/>
            <a:ext cx="508000" cy="2806700"/>
          </a:xfrm>
          <a:prstGeom prst="rect">
            <a:avLst/>
          </a:prstGeom>
          <a:solidFill>
            <a:schemeClr val="accent1">
              <a:lumMod val="7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3943350" y="3917950"/>
            <a:ext cx="508000" cy="2806700"/>
          </a:xfrm>
          <a:prstGeom prst="rect">
            <a:avLst/>
          </a:prstGeom>
          <a:solidFill>
            <a:schemeClr val="bg2">
              <a:lumMod val="10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02484"/>
          </a:xfrm>
        </p:spPr>
        <p:txBody>
          <a:bodyPr/>
          <a:lstStyle/>
          <a:p>
            <a:r>
              <a:rPr lang="pt-BR" dirty="0" smtClean="0"/>
              <a:t>Sistemas físicos</a:t>
            </a:r>
          </a:p>
          <a:p>
            <a:pPr lvl="1"/>
            <a:r>
              <a:rPr lang="pt-BR" dirty="0" smtClean="0"/>
              <a:t>Medidas</a:t>
            </a:r>
          </a:p>
          <a:p>
            <a:pPr lvl="1"/>
            <a:r>
              <a:rPr lang="pt-BR" dirty="0" smtClean="0"/>
              <a:t>Modelo</a:t>
            </a:r>
          </a:p>
          <a:p>
            <a:endParaRPr lang="pt-BR" dirty="0"/>
          </a:p>
          <a:p>
            <a:pPr lvl="1"/>
            <a:endParaRPr lang="pt-BR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3657601"/>
            <a:ext cx="7886700" cy="140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Exemplo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278742" y="4873762"/>
            <a:ext cx="5718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/>
              <a:t>d=g(m)+e</a:t>
            </a:r>
            <a:endParaRPr lang="pt-BR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 de Trabalho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Inversão Elástica</a:t>
            </a:r>
          </a:p>
          <a:p>
            <a:pPr lvl="1"/>
            <a:r>
              <a:rPr lang="pt-BR" dirty="0" err="1" smtClean="0"/>
              <a:t>Vp</a:t>
            </a:r>
            <a:r>
              <a:rPr lang="pt-BR" dirty="0" smtClean="0"/>
              <a:t>, </a:t>
            </a:r>
            <a:r>
              <a:rPr lang="pt-BR" dirty="0" err="1" smtClean="0"/>
              <a:t>Vs</a:t>
            </a:r>
            <a:r>
              <a:rPr lang="pt-BR" dirty="0"/>
              <a:t> </a:t>
            </a:r>
            <a:r>
              <a:rPr lang="pt-BR" dirty="0" smtClean="0"/>
              <a:t>e densidade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38" y="2770150"/>
            <a:ext cx="5721123" cy="1148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71" y="3882412"/>
            <a:ext cx="3662656" cy="28944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 de Trabalho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r>
              <a:rPr lang="pt-BR" dirty="0" smtClean="0"/>
              <a:t>Modelagem de Incerteza</a:t>
            </a:r>
          </a:p>
          <a:p>
            <a:pPr lvl="1"/>
            <a:r>
              <a:rPr lang="pt-BR" dirty="0" smtClean="0"/>
              <a:t>Avaliação de </a:t>
            </a:r>
            <a:r>
              <a:rPr lang="pt-BR" dirty="0"/>
              <a:t>incerteza </a:t>
            </a:r>
            <a:r>
              <a:rPr lang="pt-BR" dirty="0" smtClean="0"/>
              <a:t>(Scheidt </a:t>
            </a:r>
            <a:r>
              <a:rPr lang="pt-BR" dirty="0"/>
              <a:t>e </a:t>
            </a:r>
            <a:r>
              <a:rPr lang="pt-BR" dirty="0" err="1" smtClean="0"/>
              <a:t>Caers</a:t>
            </a:r>
            <a:r>
              <a:rPr lang="pt-BR" dirty="0" smtClean="0"/>
              <a:t>, 2009</a:t>
            </a:r>
            <a:r>
              <a:rPr lang="pt-BR" dirty="0"/>
              <a:t>)</a:t>
            </a:r>
            <a:endParaRPr lang="pt-BR" dirty="0" smtClean="0"/>
          </a:p>
          <a:p>
            <a:pPr lvl="1"/>
            <a:r>
              <a:rPr lang="pt-BR" dirty="0" smtClean="0"/>
              <a:t>Medida de Qualidade (</a:t>
            </a:r>
            <a:r>
              <a:rPr lang="en-US" dirty="0" err="1" smtClean="0"/>
              <a:t>Coléou</a:t>
            </a:r>
            <a:r>
              <a:rPr lang="en-US" dirty="0"/>
              <a:t>,</a:t>
            </a:r>
            <a:r>
              <a:rPr lang="en-US" dirty="0" smtClean="0"/>
              <a:t> 2012)</a:t>
            </a:r>
            <a:endParaRPr lang="pt-BR" dirty="0" smtClean="0"/>
          </a:p>
          <a:p>
            <a:pPr lvl="3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64" y="3170747"/>
            <a:ext cx="4804472" cy="36061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 de Trabalho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51259"/>
          </a:xfrm>
        </p:spPr>
        <p:txBody>
          <a:bodyPr/>
          <a:lstStyle/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296"/>
            <a:ext cx="9144000" cy="2160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646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Obrigado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28650" y="5252167"/>
            <a:ext cx="7886700" cy="836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dirty="0" smtClean="0"/>
              <a:t>Fernando </a:t>
            </a:r>
            <a:r>
              <a:rPr lang="pt-BR" dirty="0" err="1" smtClean="0"/>
              <a:t>Luis</a:t>
            </a:r>
            <a:r>
              <a:rPr lang="pt-BR" dirty="0" smtClean="0"/>
              <a:t> </a:t>
            </a:r>
            <a:r>
              <a:rPr lang="pt-BR" dirty="0" err="1" smtClean="0"/>
              <a:t>Bordignon</a:t>
            </a:r>
            <a:endParaRPr lang="pt-BR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dirty="0" smtClean="0"/>
              <a:t>bordi@inf.ufsc.br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28650" y="1397921"/>
            <a:ext cx="7886700" cy="49512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200" dirty="0" err="1"/>
              <a:t>Buland</a:t>
            </a:r>
            <a:r>
              <a:rPr lang="en-US" sz="1200" dirty="0"/>
              <a:t>, A. e </a:t>
            </a:r>
            <a:r>
              <a:rPr lang="en-US" sz="1200" dirty="0" err="1"/>
              <a:t>Omre</a:t>
            </a:r>
            <a:r>
              <a:rPr lang="en-US" sz="1200" dirty="0"/>
              <a:t>, H. (</a:t>
            </a:r>
            <a:r>
              <a:rPr lang="en-US" sz="1200" dirty="0" smtClean="0"/>
              <a:t>2003), </a:t>
            </a:r>
            <a:r>
              <a:rPr lang="en-US" sz="1200" dirty="0"/>
              <a:t>Bayesian linearized </a:t>
            </a:r>
            <a:r>
              <a:rPr lang="en-US" sz="1200" dirty="0" smtClean="0"/>
              <a:t>AVO inversion</a:t>
            </a:r>
            <a:r>
              <a:rPr lang="en-US" sz="1200" dirty="0"/>
              <a:t>, Geophysics 68(1), 185–198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err="1"/>
              <a:t>Coléou</a:t>
            </a:r>
            <a:r>
              <a:rPr lang="en-US" sz="1200" dirty="0"/>
              <a:t>, T. (2012), Use of quality and anomaly indicators in the QC of seismic inversion, </a:t>
            </a:r>
            <a:r>
              <a:rPr lang="en-US" sz="1200" dirty="0" smtClean="0"/>
              <a:t>74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EAGE </a:t>
            </a:r>
            <a:r>
              <a:rPr lang="en-US" sz="1200" dirty="0"/>
              <a:t>Conference and Exhibition - Workshops, EAGE, </a:t>
            </a:r>
            <a:r>
              <a:rPr lang="en-US" sz="1200" dirty="0" err="1"/>
              <a:t>Copenhague</a:t>
            </a:r>
            <a:r>
              <a:rPr lang="en-US" sz="1200" dirty="0"/>
              <a:t>, </a:t>
            </a:r>
            <a:r>
              <a:rPr lang="en-US" sz="1200" dirty="0" err="1"/>
              <a:t>Dinamarca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 err="1" smtClean="0"/>
              <a:t>Figueiredo</a:t>
            </a:r>
            <a:r>
              <a:rPr lang="en-US" sz="1200" dirty="0"/>
              <a:t>, L. P.; Santos, M.; </a:t>
            </a:r>
            <a:r>
              <a:rPr lang="en-US" sz="1200" dirty="0" err="1"/>
              <a:t>Roisenberg</a:t>
            </a:r>
            <a:r>
              <a:rPr lang="en-US" sz="1200" dirty="0"/>
              <a:t>, M. e </a:t>
            </a:r>
            <a:r>
              <a:rPr lang="en-US" sz="1200" dirty="0" err="1"/>
              <a:t>Neto</a:t>
            </a:r>
            <a:r>
              <a:rPr lang="en-US" sz="1200" dirty="0"/>
              <a:t>, G. (2013), Stochastic Bayesian </a:t>
            </a:r>
            <a:r>
              <a:rPr lang="en-US" sz="1200" dirty="0" smtClean="0"/>
              <a:t>algorithm to </a:t>
            </a:r>
            <a:r>
              <a:rPr lang="en-US" sz="1200" dirty="0"/>
              <a:t>a jointly acoustic inversion and wavelet estimation, Society of Exploration </a:t>
            </a:r>
            <a:r>
              <a:rPr lang="en-US" sz="1200" dirty="0" smtClean="0"/>
              <a:t>Geophysicists, chapter </a:t>
            </a:r>
            <a:r>
              <a:rPr lang="en-US" sz="1200" dirty="0"/>
              <a:t>635, pp. 3273–3277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/>
              <a:t>Hansen, T.; </a:t>
            </a:r>
            <a:r>
              <a:rPr lang="en-US" sz="1200" dirty="0" err="1"/>
              <a:t>Cordua</a:t>
            </a:r>
            <a:r>
              <a:rPr lang="en-US" sz="1200" dirty="0"/>
              <a:t>, K. e </a:t>
            </a:r>
            <a:r>
              <a:rPr lang="en-US" sz="1200" dirty="0" err="1"/>
              <a:t>Mosegaard</a:t>
            </a:r>
            <a:r>
              <a:rPr lang="en-US" sz="1200" dirty="0"/>
              <a:t>, K. (2012), Inverse problems with non-trivial </a:t>
            </a:r>
            <a:r>
              <a:rPr lang="en-US" sz="1200" dirty="0" smtClean="0"/>
              <a:t>priors: efficient </a:t>
            </a:r>
            <a:r>
              <a:rPr lang="en-US" sz="1200" dirty="0"/>
              <a:t>solution through sequential </a:t>
            </a:r>
            <a:r>
              <a:rPr lang="en-US" sz="1200" dirty="0" err="1"/>
              <a:t>gibbs</a:t>
            </a:r>
            <a:r>
              <a:rPr lang="en-US" sz="1200" dirty="0"/>
              <a:t> sampling, Computational Geosciences 16(3), </a:t>
            </a:r>
            <a:r>
              <a:rPr lang="en-US" sz="1200" dirty="0" smtClean="0"/>
              <a:t>593–611.</a:t>
            </a:r>
          </a:p>
          <a:p>
            <a:pPr marL="0" indent="0">
              <a:buNone/>
            </a:pPr>
            <a:r>
              <a:rPr lang="en-US" sz="1200" dirty="0"/>
              <a:t>Ma, X. (2002), Simultaneous inversion of </a:t>
            </a:r>
            <a:r>
              <a:rPr lang="en-US" sz="1200" dirty="0" err="1"/>
              <a:t>prestack</a:t>
            </a:r>
            <a:r>
              <a:rPr lang="en-US" sz="1200" dirty="0"/>
              <a:t> seismic data for rock properties using simulated annealing, GEOPHYSICS 67(6), 1877–1885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err="1"/>
              <a:t>Mallick</a:t>
            </a:r>
            <a:r>
              <a:rPr lang="en-US" sz="1200" dirty="0"/>
              <a:t>, S. (1995), Model-based inversion of amplitude-variations-with-offset data using a genetic algorithm, Geophysics 60(4), 939–954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err="1"/>
              <a:t>Martínez</a:t>
            </a:r>
            <a:r>
              <a:rPr lang="en-US" sz="1200" dirty="0"/>
              <a:t>, J. L. F.; Gonzalo, E. G.; </a:t>
            </a:r>
            <a:r>
              <a:rPr lang="en-US" sz="1200" dirty="0" err="1"/>
              <a:t>Muñiz</a:t>
            </a:r>
            <a:r>
              <a:rPr lang="en-US" sz="1200" dirty="0"/>
              <a:t>, Z. F.; </a:t>
            </a:r>
            <a:r>
              <a:rPr lang="en-US" sz="1200" dirty="0" err="1"/>
              <a:t>Mariethoz</a:t>
            </a:r>
            <a:r>
              <a:rPr lang="en-US" sz="1200" dirty="0"/>
              <a:t>, G. e </a:t>
            </a:r>
            <a:r>
              <a:rPr lang="en-US" sz="1200" dirty="0" err="1"/>
              <a:t>Mukerji</a:t>
            </a:r>
            <a:r>
              <a:rPr lang="en-US" sz="1200" dirty="0"/>
              <a:t>, T. (2010), </a:t>
            </a:r>
            <a:r>
              <a:rPr lang="en-US" sz="1200" dirty="0" smtClean="0"/>
              <a:t>Posterior sampling </a:t>
            </a:r>
            <a:r>
              <a:rPr lang="en-US" sz="1200" dirty="0"/>
              <a:t>using particle swarm optimizers and model reduction techniques, Int. J. Appl. </a:t>
            </a:r>
            <a:r>
              <a:rPr lang="en-US" sz="1200" dirty="0" err="1" smtClean="0"/>
              <a:t>Evol</a:t>
            </a:r>
            <a:r>
              <a:rPr lang="en-US" sz="1200" dirty="0" smtClean="0"/>
              <a:t>. </a:t>
            </a:r>
            <a:r>
              <a:rPr lang="en-US" sz="1200" dirty="0" err="1" smtClean="0"/>
              <a:t>Comput</a:t>
            </a:r>
            <a:r>
              <a:rPr lang="en-US" sz="1200" dirty="0"/>
              <a:t>. 1(3), 27–48.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Martínez</a:t>
            </a:r>
            <a:r>
              <a:rPr lang="en-US" sz="1200" dirty="0"/>
              <a:t>, J. </a:t>
            </a:r>
            <a:r>
              <a:rPr lang="en-US" sz="1200" dirty="0" smtClean="0"/>
              <a:t>L.F. ; </a:t>
            </a:r>
            <a:r>
              <a:rPr lang="en-US" sz="1200" dirty="0" err="1"/>
              <a:t>Muñiz</a:t>
            </a:r>
            <a:r>
              <a:rPr lang="en-US" sz="1200" dirty="0"/>
              <a:t>, M. </a:t>
            </a:r>
            <a:r>
              <a:rPr lang="en-US" sz="1200" dirty="0" smtClean="0"/>
              <a:t>Z.F. </a:t>
            </a:r>
            <a:r>
              <a:rPr lang="en-US" sz="1200" dirty="0"/>
              <a:t>e Tompkins, M. J. (2012), On the topography of the cost functional in linear and nonlinear inverse problems, Geophysics 77(1), </a:t>
            </a:r>
            <a:r>
              <a:rPr lang="en-US" sz="1200" dirty="0" smtClean="0"/>
              <a:t>W1–W15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 err="1" smtClean="0"/>
              <a:t>Scheidt</a:t>
            </a:r>
            <a:r>
              <a:rPr lang="en-US" sz="1200" dirty="0"/>
              <a:t>, C. e </a:t>
            </a:r>
            <a:r>
              <a:rPr lang="en-US" sz="1200" dirty="0" err="1"/>
              <a:t>Caers</a:t>
            </a:r>
            <a:r>
              <a:rPr lang="en-US" sz="1200" dirty="0"/>
              <a:t>, J. (2009), Representing spatial uncertainty using distances and </a:t>
            </a:r>
            <a:r>
              <a:rPr lang="en-US" sz="1200" dirty="0" smtClean="0"/>
              <a:t>kernels, Mathematical </a:t>
            </a:r>
            <a:r>
              <a:rPr lang="en-US" sz="1200" dirty="0"/>
              <a:t>Geosciences 41(4), 397–419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/>
              <a:t>Sen, M. K. e </a:t>
            </a:r>
            <a:r>
              <a:rPr lang="en-US" sz="1200" dirty="0" err="1"/>
              <a:t>Stoffa</a:t>
            </a:r>
            <a:r>
              <a:rPr lang="en-US" sz="1200" dirty="0"/>
              <a:t>, P. L. (1995), Global Optimization Methods in Geophysical Inversion, Vol. </a:t>
            </a:r>
            <a:r>
              <a:rPr lang="en-US" sz="1200" dirty="0" smtClean="0"/>
              <a:t>4 of </a:t>
            </a:r>
            <a:r>
              <a:rPr lang="en-US" sz="1200" dirty="0"/>
              <a:t>Advances in Exploration Geophysics, Elsevier.</a:t>
            </a:r>
          </a:p>
          <a:p>
            <a:pPr marL="0" indent="0">
              <a:buNone/>
            </a:pPr>
            <a:r>
              <a:rPr lang="en-US" sz="1200" dirty="0" err="1"/>
              <a:t>Smolyak</a:t>
            </a:r>
            <a:r>
              <a:rPr lang="en-US" sz="1200" dirty="0"/>
              <a:t>, S. (1963), Quadrature and interpolation formulas for tensor products of certain </a:t>
            </a:r>
            <a:r>
              <a:rPr lang="en-US" sz="1200" dirty="0" smtClean="0"/>
              <a:t>classes of </a:t>
            </a:r>
            <a:r>
              <a:rPr lang="en-US" sz="1200" dirty="0"/>
              <a:t>functions, Soviet Mathematics, </a:t>
            </a:r>
            <a:r>
              <a:rPr lang="en-US" sz="1200" dirty="0" err="1"/>
              <a:t>Doklady</a:t>
            </a:r>
            <a:r>
              <a:rPr lang="en-US" sz="1200" dirty="0"/>
              <a:t> 4, 240–243.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/>
              <a:t>Soares</a:t>
            </a:r>
            <a:r>
              <a:rPr lang="en-US" sz="1200" dirty="0"/>
              <a:t>, A.; Diet, J. e </a:t>
            </a:r>
            <a:r>
              <a:rPr lang="en-US" sz="1200" dirty="0" err="1"/>
              <a:t>Guerreiro</a:t>
            </a:r>
            <a:r>
              <a:rPr lang="en-US" sz="1200" dirty="0"/>
              <a:t>, L. (2007), Stochastic inversion with a global </a:t>
            </a:r>
            <a:r>
              <a:rPr lang="en-US" sz="1200" dirty="0" smtClean="0"/>
              <a:t>perturbation method</a:t>
            </a:r>
            <a:r>
              <a:rPr lang="en-US" sz="1200" dirty="0"/>
              <a:t>, Petroleum </a:t>
            </a:r>
            <a:r>
              <a:rPr lang="en-US" sz="1200" dirty="0" err="1"/>
              <a:t>Geostatistics</a:t>
            </a:r>
            <a:r>
              <a:rPr lang="en-US" sz="1200" dirty="0"/>
              <a:t> 2007, EAGE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/>
              <a:t>Tompkins, M. J.; </a:t>
            </a:r>
            <a:r>
              <a:rPr lang="en-US" sz="1200" dirty="0" err="1"/>
              <a:t>Fernández</a:t>
            </a:r>
            <a:r>
              <a:rPr lang="en-US" sz="1200" dirty="0"/>
              <a:t> </a:t>
            </a:r>
            <a:r>
              <a:rPr lang="en-US" sz="1200" dirty="0" err="1"/>
              <a:t>Martínez</a:t>
            </a:r>
            <a:r>
              <a:rPr lang="en-US" sz="1200" dirty="0"/>
              <a:t>, J. L.; </a:t>
            </a:r>
            <a:r>
              <a:rPr lang="en-US" sz="1200" dirty="0" err="1"/>
              <a:t>Alumbaugh</a:t>
            </a:r>
            <a:r>
              <a:rPr lang="en-US" sz="1200" dirty="0"/>
              <a:t>, D. L. e </a:t>
            </a:r>
            <a:r>
              <a:rPr lang="en-US" sz="1200" dirty="0" err="1"/>
              <a:t>Mukerji</a:t>
            </a:r>
            <a:r>
              <a:rPr lang="en-US" sz="1200" dirty="0"/>
              <a:t>, T. (2011), </a:t>
            </a:r>
            <a:r>
              <a:rPr lang="en-US" sz="1200" dirty="0" err="1" smtClean="0"/>
              <a:t>Scalableuncertainty</a:t>
            </a:r>
            <a:r>
              <a:rPr lang="en-US" sz="1200" dirty="0" smtClean="0"/>
              <a:t> </a:t>
            </a:r>
            <a:r>
              <a:rPr lang="en-US" sz="1200" dirty="0"/>
              <a:t>estimation for nonlinear inverse problems using parameter reduction, </a:t>
            </a:r>
            <a:r>
              <a:rPr lang="en-US" sz="1200" dirty="0" smtClean="0"/>
              <a:t>constraint mapping</a:t>
            </a:r>
            <a:r>
              <a:rPr lang="en-US" sz="1200" dirty="0"/>
              <a:t>, and geometric sampling: Marine controlled-source electromagnetic examples, Geophysics 76(4), F263–F281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err="1"/>
              <a:t>Zhe</a:t>
            </a:r>
            <a:r>
              <a:rPr lang="en-US" sz="1200" dirty="0"/>
              <a:t>, Y. e </a:t>
            </a:r>
            <a:r>
              <a:rPr lang="en-US" sz="1200" dirty="0" err="1"/>
              <a:t>Hanming</a:t>
            </a:r>
            <a:r>
              <a:rPr lang="en-US" sz="1200" dirty="0"/>
              <a:t>, G. (2013), Non-linear </a:t>
            </a:r>
            <a:r>
              <a:rPr lang="en-US" sz="1200" dirty="0" err="1"/>
              <a:t>prestack</a:t>
            </a:r>
            <a:r>
              <a:rPr lang="en-US" sz="1200" dirty="0"/>
              <a:t> seismic inversion with global </a:t>
            </a:r>
            <a:r>
              <a:rPr lang="en-US" sz="1200" dirty="0" smtClean="0"/>
              <a:t>optimization using </a:t>
            </a:r>
            <a:r>
              <a:rPr lang="en-US" sz="1200" dirty="0"/>
              <a:t>an edge-preserving smoothing filter, Geophysical Prospecting 61(4), 747–760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err="1"/>
              <a:t>Zunino</a:t>
            </a:r>
            <a:r>
              <a:rPr lang="en-US" sz="1200" dirty="0"/>
              <a:t>, A.; Lange, K.; </a:t>
            </a:r>
            <a:r>
              <a:rPr lang="en-US" sz="1200" dirty="0" err="1"/>
              <a:t>Melnikova</a:t>
            </a:r>
            <a:r>
              <a:rPr lang="en-US" sz="1200" dirty="0"/>
              <a:t>, Y.; Hansen, T. e </a:t>
            </a:r>
            <a:r>
              <a:rPr lang="en-US" sz="1200" dirty="0" err="1"/>
              <a:t>Mosegaard</a:t>
            </a:r>
            <a:r>
              <a:rPr lang="en-US" sz="1200" dirty="0"/>
              <a:t>, K. (2014), Reservoir modeling combining </a:t>
            </a:r>
            <a:r>
              <a:rPr lang="en-US" sz="1200" dirty="0" err="1"/>
              <a:t>geostatistics</a:t>
            </a:r>
            <a:r>
              <a:rPr lang="en-US" sz="1200" dirty="0"/>
              <a:t> with </a:t>
            </a:r>
            <a:r>
              <a:rPr lang="en-US" sz="1200" dirty="0" err="1"/>
              <a:t>markov</a:t>
            </a:r>
            <a:r>
              <a:rPr lang="en-US" sz="1200" dirty="0"/>
              <a:t> chain </a:t>
            </a:r>
            <a:r>
              <a:rPr lang="en-US" sz="1200" dirty="0" err="1"/>
              <a:t>monte</a:t>
            </a:r>
            <a:r>
              <a:rPr lang="en-US" sz="1200" dirty="0"/>
              <a:t> </a:t>
            </a:r>
            <a:r>
              <a:rPr lang="en-US" sz="1200" dirty="0" err="1"/>
              <a:t>carlo</a:t>
            </a:r>
            <a:r>
              <a:rPr lang="en-US" sz="1200" dirty="0"/>
              <a:t> inversion, E. </a:t>
            </a:r>
            <a:r>
              <a:rPr lang="en-US" sz="1200" dirty="0" smtClean="0"/>
              <a:t>Pardo-</a:t>
            </a:r>
            <a:r>
              <a:rPr lang="en-US" sz="1200" dirty="0" err="1" smtClean="0"/>
              <a:t>Igzquiza</a:t>
            </a:r>
            <a:r>
              <a:rPr lang="en-US" sz="1200" dirty="0" smtClean="0"/>
              <a:t>; C</a:t>
            </a:r>
            <a:r>
              <a:rPr lang="en-US" sz="1200" dirty="0"/>
              <a:t>. </a:t>
            </a:r>
            <a:r>
              <a:rPr lang="en-US" sz="1200" dirty="0" err="1"/>
              <a:t>Guardiola</a:t>
            </a:r>
            <a:r>
              <a:rPr lang="en-US" sz="1200" dirty="0"/>
              <a:t>-Albert; J. Heredia; L. Moreno-Merino; J. J. </a:t>
            </a:r>
            <a:r>
              <a:rPr lang="en-US" sz="1200" dirty="0" err="1"/>
              <a:t>Dur</a:t>
            </a:r>
            <a:r>
              <a:rPr lang="en-US" sz="1200" dirty="0"/>
              <a:t> J. A. Vargas-</a:t>
            </a:r>
            <a:r>
              <a:rPr lang="en-US" sz="1200" dirty="0" err="1"/>
              <a:t>Guzm</a:t>
            </a:r>
            <a:r>
              <a:rPr lang="en-US" sz="1200" dirty="0"/>
              <a:t> (Eds</a:t>
            </a:r>
            <a:r>
              <a:rPr lang="en-US" sz="1200" dirty="0" smtClean="0"/>
              <a:t>.), Mathematics </a:t>
            </a:r>
            <a:r>
              <a:rPr lang="en-US" sz="1200" dirty="0"/>
              <a:t>of Planet Earth, Lecture Notes in Earth System Sciences, Springer Berlin Heidelberg, pp. 683–687.</a:t>
            </a:r>
            <a:endParaRPr lang="en-US" sz="12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Variograma</a:t>
            </a:r>
            <a:endParaRPr lang="pt-BR" dirty="0"/>
          </a:p>
        </p:txBody>
      </p:sp>
      <p:pic>
        <p:nvPicPr>
          <p:cNvPr id="3074" name="Picture 2" descr="http://www.scielo.br/img/revistas/rbmet/v27n3/a09fig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92" y="2538617"/>
            <a:ext cx="37528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3" y="88289"/>
            <a:ext cx="7886700" cy="1325563"/>
          </a:xfrm>
        </p:spPr>
        <p:txBody>
          <a:bodyPr/>
          <a:lstStyle/>
          <a:p>
            <a:r>
              <a:rPr lang="pt-BR" dirty="0" smtClean="0"/>
              <a:t>Variância GSI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30"/>
            <a:ext cx="9144000" cy="55329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3" y="88289"/>
            <a:ext cx="7886700" cy="1325563"/>
          </a:xfrm>
        </p:spPr>
        <p:txBody>
          <a:bodyPr/>
          <a:lstStyle/>
          <a:p>
            <a:r>
              <a:rPr lang="pt-BR" dirty="0" smtClean="0"/>
              <a:t>Variância </a:t>
            </a:r>
            <a:r>
              <a:rPr lang="pt-BR" dirty="0" err="1" smtClean="0"/>
              <a:t>mapDSS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30"/>
            <a:ext cx="9144000" cy="55329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Variância GSI vs. </a:t>
            </a:r>
            <a:r>
              <a:rPr lang="pt-BR" dirty="0" err="1" smtClean="0"/>
              <a:t>mapDSS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2" y="1961461"/>
            <a:ext cx="6803996" cy="48965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5285"/>
          </a:xfrm>
        </p:spPr>
        <p:txBody>
          <a:bodyPr/>
          <a:lstStyle/>
          <a:p>
            <a:r>
              <a:rPr lang="pt-BR" dirty="0" smtClean="0"/>
              <a:t>Problema inverso</a:t>
            </a:r>
          </a:p>
          <a:p>
            <a:pPr lvl="1"/>
            <a:r>
              <a:rPr lang="pt-BR" dirty="0" smtClean="0"/>
              <a:t>Dado 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Encontrar</a:t>
            </a:r>
          </a:p>
          <a:p>
            <a:endParaRPr lang="pt-BR" dirty="0"/>
          </a:p>
          <a:p>
            <a:pPr lvl="1"/>
            <a:endParaRPr lang="pt-B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73711" y="4726278"/>
            <a:ext cx="102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/>
              <a:t>m</a:t>
            </a:r>
            <a:endParaRPr lang="pt-BR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2261126" y="2721953"/>
            <a:ext cx="4621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/>
              <a:t>d  (+e)</a:t>
            </a:r>
            <a:endParaRPr lang="pt-BR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3" y="2458283"/>
            <a:ext cx="7070854" cy="38536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89" y="2335847"/>
            <a:ext cx="7062622" cy="39760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5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Sísmica</a:t>
            </a:r>
            <a:endParaRPr lang="pt-B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8" y="2286000"/>
            <a:ext cx="6268064" cy="36200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AE84-DAE6-413E-ABE8-DBAD861B38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mathbf{r} = (\mathbf{G'G})^{-1}\mathbf{G'}\mathbf{d}&#10;\]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17470</TotalTime>
  <Words>1519</Words>
  <Application>Microsoft Office PowerPoint</Application>
  <PresentationFormat>On-screen Show (4:3)</PresentationFormat>
  <Paragraphs>510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Modelo Híbrido Bayesiano Geoestatístico para Modelagem de Incerteza em Inversão Sísmica</vt:lpstr>
      <vt:lpstr>Conteúdo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Inversão Sísmica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Resultados</vt:lpstr>
      <vt:lpstr>Resultados</vt:lpstr>
      <vt:lpstr>Resultados</vt:lpstr>
      <vt:lpstr>Resultados</vt:lpstr>
      <vt:lpstr>Plano de Trabalho</vt:lpstr>
      <vt:lpstr>Plano de Trabalho</vt:lpstr>
      <vt:lpstr>Plano de Trabalho</vt:lpstr>
      <vt:lpstr>Plano de Trabalho</vt:lpstr>
      <vt:lpstr>Plano de Trabalho</vt:lpstr>
      <vt:lpstr>PowerPoint Presentation</vt:lpstr>
      <vt:lpstr>Referências</vt:lpstr>
      <vt:lpstr>Variograma</vt:lpstr>
      <vt:lpstr>Variância GSI</vt:lpstr>
      <vt:lpstr>Variância mapDSS</vt:lpstr>
      <vt:lpstr>Variância GSI vs. mapDSS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Inversão Sísmica Inteligente com Modelagem de Incerteza</dc:title>
  <dc:creator>fernando</dc:creator>
  <cp:lastModifiedBy>Fernando Bordignon</cp:lastModifiedBy>
  <cp:revision>71</cp:revision>
  <dcterms:created xsi:type="dcterms:W3CDTF">2014-06-23T15:32:12Z</dcterms:created>
  <dcterms:modified xsi:type="dcterms:W3CDTF">2015-07-03T16:10:47Z</dcterms:modified>
</cp:coreProperties>
</file>